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71" r:id="rId5"/>
    <p:sldId id="272" r:id="rId6"/>
    <p:sldId id="266" r:id="rId7"/>
    <p:sldId id="273" r:id="rId8"/>
    <p:sldId id="263" r:id="rId9"/>
    <p:sldId id="274" r:id="rId10"/>
    <p:sldId id="275" r:id="rId11"/>
    <p:sldId id="277" r:id="rId12"/>
    <p:sldId id="276" r:id="rId13"/>
    <p:sldId id="278" r:id="rId14"/>
    <p:sldId id="279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0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/>
              <a:t>5-5. Global warming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atinLnBrk="0"/>
            <a:r>
              <a:rPr lang="en-US" altLang="ko-KR" sz="2800" dirty="0" smtClean="0"/>
              <a:t>5-5-1. Introduction</a:t>
            </a:r>
          </a:p>
          <a:p>
            <a:pPr marL="457200" indent="-4572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Definition: </a:t>
            </a:r>
          </a:p>
          <a:p>
            <a:pPr marL="914400" lvl="1" indent="-4572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Rise in the average temperature of the Earth’s surface (mainly air T). </a:t>
            </a:r>
          </a:p>
          <a:p>
            <a:pPr marL="914400" lvl="1" indent="-4572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From the Environmental Science point of view, the continuous increase in the air temperature due to the air pollutants, mostly so-called greenhouse gases</a:t>
            </a:r>
          </a:p>
          <a:p>
            <a:pPr marL="457200" indent="-4572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Greenhouse </a:t>
            </a:r>
            <a:r>
              <a:rPr lang="en-US" altLang="ko-KR" sz="2400" dirty="0" smtClean="0"/>
              <a:t>effect &amp; gases</a:t>
            </a:r>
            <a:r>
              <a:rPr lang="en-US" altLang="ko-KR" sz="2400" dirty="0" smtClean="0"/>
              <a:t>: </a:t>
            </a:r>
          </a:p>
          <a:p>
            <a:pPr marL="914400" lvl="1" indent="-457200" latinLnBrk="0">
              <a:buFont typeface="Wingdings" panose="05000000000000000000" pitchFamily="2" charset="2"/>
              <a:buChar char="§"/>
            </a:pPr>
            <a:r>
              <a:rPr lang="en-US" altLang="ko-KR" sz="2400" b="0" dirty="0" smtClean="0"/>
              <a:t>Absorb and reemit infrared in the atmosphere and warm the lower atmosphere and </a:t>
            </a:r>
            <a:r>
              <a:rPr lang="en-US" altLang="ko-KR" sz="2400" b="0" dirty="0" smtClean="0"/>
              <a:t>surface </a:t>
            </a:r>
            <a:r>
              <a:rPr lang="en-US" altLang="ko-KR" sz="2400" b="0" dirty="0" smtClean="0">
                <a:sym typeface="Wingdings" panose="05000000000000000000" pitchFamily="2" charset="2"/>
              </a:rPr>
              <a:t> </a:t>
            </a:r>
            <a:r>
              <a:rPr lang="en-US" altLang="ko-KR" sz="24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Cycling effect</a:t>
            </a:r>
            <a:endParaRPr lang="en-US" altLang="ko-KR" sz="2400" b="0" dirty="0" smtClean="0">
              <a:solidFill>
                <a:srgbClr val="FF0000"/>
              </a:solidFill>
            </a:endParaRPr>
          </a:p>
          <a:p>
            <a:pPr marL="914400" lvl="1" indent="-457200" latinLnBrk="0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Arial" panose="020B0604020202020204" pitchFamily="34" charset="0"/>
              </a:rPr>
              <a:t>Abundance (&amp; contribution): 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(</a:t>
            </a:r>
            <a:r>
              <a:rPr lang="en-US" altLang="ko-KR" sz="2400" dirty="0" smtClean="0"/>
              <a:t>36-72%) </a:t>
            </a:r>
            <a:r>
              <a:rPr lang="en-US" altLang="ko-KR" sz="2400" dirty="0"/>
              <a:t>&gt; </a:t>
            </a:r>
            <a:r>
              <a:rPr lang="en-US" sz="2400" dirty="0"/>
              <a:t>CO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en-US" sz="2400" dirty="0" smtClean="0"/>
              <a:t>(9-26%) &gt; </a:t>
            </a:r>
            <a:r>
              <a:rPr lang="en-US" sz="2400" dirty="0"/>
              <a:t>CH</a:t>
            </a:r>
            <a:r>
              <a:rPr lang="en-US" sz="2400" baseline="-25000" dirty="0"/>
              <a:t>4</a:t>
            </a:r>
            <a:r>
              <a:rPr lang="en-US" sz="2400" dirty="0"/>
              <a:t> </a:t>
            </a:r>
            <a:r>
              <a:rPr lang="en-US" sz="2400" dirty="0" smtClean="0"/>
              <a:t>(4-9%) &gt; </a:t>
            </a:r>
            <a:r>
              <a:rPr lang="en-US" sz="2400" dirty="0"/>
              <a:t>N</a:t>
            </a:r>
            <a:r>
              <a:rPr lang="en-US" sz="2400" baseline="-25000" dirty="0"/>
              <a:t>2</a:t>
            </a:r>
            <a:r>
              <a:rPr lang="en-US" sz="2400" dirty="0"/>
              <a:t>O </a:t>
            </a:r>
            <a:r>
              <a:rPr lang="en-US" sz="2400" dirty="0" smtClean="0"/>
              <a:t>&gt; 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</a:t>
            </a:r>
            <a:r>
              <a:rPr lang="en-US" sz="2400" dirty="0"/>
              <a:t>(3-7%) </a:t>
            </a:r>
            <a:r>
              <a:rPr lang="en-US" sz="2400" dirty="0" smtClean="0"/>
              <a:t>(</a:t>
            </a:r>
            <a:r>
              <a:rPr lang="en-US" sz="2400" dirty="0" err="1" smtClean="0"/>
              <a:t>Kiehl</a:t>
            </a:r>
            <a:r>
              <a:rPr lang="en-US" sz="2400" dirty="0" smtClean="0"/>
              <a:t> </a:t>
            </a:r>
            <a:r>
              <a:rPr lang="en-US" sz="2400" dirty="0"/>
              <a:t>and </a:t>
            </a:r>
            <a:r>
              <a:rPr lang="en-US" sz="2400" dirty="0" err="1"/>
              <a:t>Trenberth</a:t>
            </a:r>
            <a:r>
              <a:rPr lang="en-US" sz="2400" dirty="0"/>
              <a:t>, </a:t>
            </a:r>
            <a:r>
              <a:rPr lang="en-US" sz="2400" dirty="0" smtClean="0"/>
              <a:t>1997).</a:t>
            </a:r>
            <a:endParaRPr lang="en-US" altLang="en-US" sz="2400" b="0" dirty="0">
              <a:latin typeface="Arial" panose="020B0604020202020204" pitchFamily="34" charset="0"/>
            </a:endParaRPr>
          </a:p>
          <a:p>
            <a:pPr marL="914400" lvl="1" indent="-457200" latinLnBrk="0">
              <a:buFont typeface="Wingdings" panose="05000000000000000000" pitchFamily="2" charset="2"/>
              <a:buChar char="§"/>
            </a:pPr>
            <a:endParaRPr lang="en-US" altLang="ko-KR" sz="1800" dirty="0" smtClean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04664"/>
            <a:ext cx="6191250" cy="574357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339752" y="630932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http://www.ei.lehigh.edu/learners/cc/greenhouse/Diagram3.png</a:t>
            </a:r>
          </a:p>
        </p:txBody>
      </p:sp>
    </p:spTree>
    <p:extLst>
      <p:ext uri="{BB962C8B-B14F-4D97-AF65-F5344CB8AC3E}">
        <p14:creationId xmlns:p14="http://schemas.microsoft.com/office/powerpoint/2010/main" val="1046744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48680"/>
            <a:ext cx="7620000" cy="5577483"/>
          </a:xfrm>
        </p:spPr>
        <p:txBody>
          <a:bodyPr>
            <a:normAutofit/>
          </a:bodyPr>
          <a:lstStyle/>
          <a:p>
            <a:pPr latinLnBrk="0"/>
            <a:r>
              <a:rPr lang="en-US" altLang="ko-KR" sz="2800" dirty="0" smtClean="0"/>
              <a:t>5-5-4. Global Temperature Change:  Is it real?</a:t>
            </a:r>
            <a:endParaRPr lang="en-US" altLang="ko-KR" sz="2800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5715000" cy="45720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2290986" y="623731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http://solar-center.stanford.edu/sun-on-earth/glob-warm.html</a:t>
            </a:r>
          </a:p>
        </p:txBody>
      </p:sp>
    </p:spTree>
    <p:extLst>
      <p:ext uri="{BB962C8B-B14F-4D97-AF65-F5344CB8AC3E}">
        <p14:creationId xmlns:p14="http://schemas.microsoft.com/office/powerpoint/2010/main" val="257986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76672"/>
            <a:ext cx="4762500" cy="545782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290986" y="623731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http://solar-center.stanford.edu/sun-on-earth/glob-warm.html</a:t>
            </a:r>
          </a:p>
        </p:txBody>
      </p:sp>
    </p:spTree>
    <p:extLst>
      <p:ext uri="{BB962C8B-B14F-4D97-AF65-F5344CB8AC3E}">
        <p14:creationId xmlns:p14="http://schemas.microsoft.com/office/powerpoint/2010/main" val="1571763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48680"/>
            <a:ext cx="7620000" cy="5577483"/>
          </a:xfrm>
        </p:spPr>
        <p:txBody>
          <a:bodyPr>
            <a:normAutofit/>
          </a:bodyPr>
          <a:lstStyle/>
          <a:p>
            <a:pPr latinLnBrk="0"/>
            <a:r>
              <a:rPr lang="en-US" altLang="ko-KR" sz="2800" dirty="0" smtClean="0"/>
              <a:t>5-5-5. Global Warming Impacts</a:t>
            </a:r>
            <a:endParaRPr lang="en-US" altLang="ko-KR" sz="2800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2267744" y="653637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http://solar-center.stanford.edu/sun-on-earth/glob-warm.html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06332"/>
            <a:ext cx="7056784" cy="539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6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48680"/>
            <a:ext cx="7620000" cy="5577483"/>
          </a:xfrm>
        </p:spPr>
        <p:txBody>
          <a:bodyPr>
            <a:normAutofit/>
          </a:bodyPr>
          <a:lstStyle/>
          <a:p>
            <a:pPr latinLnBrk="0"/>
            <a:r>
              <a:rPr lang="en-US" altLang="ko-KR" sz="2800" dirty="0" smtClean="0"/>
              <a:t>5-5-6. Measures</a:t>
            </a:r>
          </a:p>
          <a:p>
            <a:pPr marL="457200" indent="-4572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Use alternative energies (new, renewable energies)</a:t>
            </a:r>
          </a:p>
          <a:p>
            <a:pPr marL="457200" indent="-4572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Reducing fossil fuel use</a:t>
            </a:r>
          </a:p>
          <a:p>
            <a:pPr marL="457200" indent="-4572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Increasing fossil fuel efficiency</a:t>
            </a:r>
          </a:p>
          <a:p>
            <a:pPr marL="457200" indent="-4572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Carbon capture &amp; storage (CCS)</a:t>
            </a:r>
          </a:p>
          <a:p>
            <a:pPr marL="457200" indent="-4572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International collaboration (Kyoto protocol, CER-certified  emission reduction, carbon emission trade)</a:t>
            </a:r>
          </a:p>
          <a:p>
            <a:pPr marL="457200" indent="-457200" latinLnBrk="0">
              <a:buFont typeface="Wingdings" panose="05000000000000000000" pitchFamily="2" charset="2"/>
              <a:buChar char="§"/>
            </a:pPr>
            <a:endParaRPr lang="en-US" altLang="ko-KR" sz="2400" dirty="0" smtClean="0"/>
          </a:p>
        </p:txBody>
      </p:sp>
    </p:spTree>
    <p:extLst>
      <p:ext uri="{BB962C8B-B14F-4D97-AF65-F5344CB8AC3E}">
        <p14:creationId xmlns:p14="http://schemas.microsoft.com/office/powerpoint/2010/main" val="205960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981200" y="6388679"/>
            <a:ext cx="63352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http://www.azimuthproject.org/azimuth/show/Blog+-+a+quantum+of+warmth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2362"/>
            <a:ext cx="7888048" cy="61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18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1115616" y="6093296"/>
            <a:ext cx="77048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http://www.azimuthproject.org/azimuth/show/Blog+-+a+quantum+of+warmth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2655"/>
            <a:ext cx="6768752" cy="549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84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906137" y="5877272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/>
              <a:t>Greenhouse effect schematic showing energy flows between space, the atmosphere, and Earth's surface. Energy exchanges are expressed in watts per square meter (W/m</a:t>
            </a:r>
            <a:r>
              <a:rPr lang="en-US" sz="1200" baseline="30000" dirty="0"/>
              <a:t>2</a:t>
            </a:r>
            <a:r>
              <a:rPr lang="en-US" sz="1200" dirty="0" smtClean="0"/>
              <a:t>).</a:t>
            </a:r>
          </a:p>
          <a:p>
            <a:pPr latinLnBrk="0"/>
            <a:endParaRPr lang="en-US" sz="1200" dirty="0"/>
          </a:p>
          <a:p>
            <a:pPr latinLnBrk="0"/>
            <a:r>
              <a:rPr lang="en-US" sz="1200" dirty="0"/>
              <a:t>http://en.wikipedia.org/wiki/Global_warming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8"/>
            <a:ext cx="7143750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74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48680"/>
            <a:ext cx="7620000" cy="5577483"/>
          </a:xfrm>
        </p:spPr>
        <p:txBody>
          <a:bodyPr>
            <a:normAutofit/>
          </a:bodyPr>
          <a:lstStyle/>
          <a:p>
            <a:pPr latinLnBrk="0"/>
            <a:r>
              <a:rPr lang="en-US" altLang="ko-KR" sz="2800" dirty="0" smtClean="0"/>
              <a:t>5-5-2</a:t>
            </a:r>
            <a:r>
              <a:rPr lang="en-US" altLang="ko-KR" sz="2800" dirty="0" smtClean="0"/>
              <a:t>. </a:t>
            </a:r>
            <a:r>
              <a:rPr lang="en-US" altLang="ko-KR" sz="2800" dirty="0" smtClean="0"/>
              <a:t>Dimming Effect </a:t>
            </a: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Cooling effect against greenhouse effect, due to </a:t>
            </a:r>
            <a:r>
              <a:rPr lang="en-US" altLang="ko-KR" sz="2400" dirty="0" smtClean="0"/>
              <a:t>the reflection and/or dimming of the sunlight to the surface  because of the presence of cloud, snow &amp; ice  on the surface, dust, or smog in the air </a:t>
            </a:r>
            <a:r>
              <a:rPr lang="en-US" altLang="ko-KR" sz="2400" dirty="0" smtClean="0">
                <a:sym typeface="Wingdings" panose="05000000000000000000" pitchFamily="2" charset="2"/>
              </a:rPr>
              <a:t> </a:t>
            </a:r>
            <a:r>
              <a:rPr lang="en-US" altLang="ko-KR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also a cycling effect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May be called ‘</a:t>
            </a:r>
            <a:r>
              <a:rPr lang="en-US" altLang="ko-KR" sz="2400" dirty="0"/>
              <a:t>a</a:t>
            </a:r>
            <a:r>
              <a:rPr lang="en-US" altLang="ko-KR" sz="2400" dirty="0" smtClean="0"/>
              <a:t>lbedo effect’, or collectively ‘anti-greenhouse effect’</a:t>
            </a: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en-US" altLang="ko-KR" sz="2400" dirty="0" smtClean="0"/>
              <a:t>The balance between the greenhouse and dimming effect determine the temperature of the Earth’s surface</a:t>
            </a:r>
            <a:r>
              <a:rPr lang="en-US" altLang="ko-KR" sz="2400" dirty="0"/>
              <a:t> </a:t>
            </a:r>
            <a:r>
              <a:rPr lang="en-US" altLang="ko-KR" sz="2400" dirty="0" smtClean="0">
                <a:sym typeface="Wingdings" panose="05000000000000000000" pitchFamily="2" charset="2"/>
              </a:rPr>
              <a:t>  Reason for “not boiling”</a:t>
            </a:r>
            <a:endParaRPr lang="en-US" altLang="ko-KR" sz="2400" dirty="0" smtClean="0"/>
          </a:p>
        </p:txBody>
      </p:sp>
    </p:spTree>
    <p:extLst>
      <p:ext uri="{BB962C8B-B14F-4D97-AF65-F5344CB8AC3E}">
        <p14:creationId xmlns:p14="http://schemas.microsoft.com/office/powerpoint/2010/main" val="306679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908720"/>
            <a:ext cx="5657850" cy="456247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691680" y="6093296"/>
            <a:ext cx="5544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http://www.azimuthproject.org/azimuth/show/Blog+-+a+quantum+of+warmth</a:t>
            </a:r>
          </a:p>
        </p:txBody>
      </p:sp>
    </p:spTree>
    <p:extLst>
      <p:ext uri="{BB962C8B-B14F-4D97-AF65-F5344CB8AC3E}">
        <p14:creationId xmlns:p14="http://schemas.microsoft.com/office/powerpoint/2010/main" val="3844339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962" y="1081087"/>
            <a:ext cx="5934075" cy="469582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267744" y="6165304"/>
            <a:ext cx="6102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http://www.the-m-factory.com/portfolio/illustrated/illustrated_08.html</a:t>
            </a:r>
          </a:p>
        </p:txBody>
      </p:sp>
    </p:spTree>
    <p:extLst>
      <p:ext uri="{BB962C8B-B14F-4D97-AF65-F5344CB8AC3E}">
        <p14:creationId xmlns:p14="http://schemas.microsoft.com/office/powerpoint/2010/main" val="1350392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48680"/>
            <a:ext cx="7620000" cy="5577483"/>
          </a:xfrm>
        </p:spPr>
        <p:txBody>
          <a:bodyPr>
            <a:normAutofit/>
          </a:bodyPr>
          <a:lstStyle/>
          <a:p>
            <a:pPr latinLnBrk="0"/>
            <a:r>
              <a:rPr lang="en-US" altLang="ko-KR" sz="2800" dirty="0" smtClean="0"/>
              <a:t>5-5-3. Greenhouse Gases</a:t>
            </a:r>
            <a:endParaRPr lang="en-US" altLang="ko-KR" sz="2800" dirty="0" smtClean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24744"/>
            <a:ext cx="7620000" cy="541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4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684809" y="515719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http://www.orbeo.com/-Market-overview-.html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908720"/>
            <a:ext cx="5649113" cy="4696480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3508304" y="6093296"/>
            <a:ext cx="25919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http://www.fern.org/pt-br/node/5188</a:t>
            </a:r>
          </a:p>
        </p:txBody>
      </p:sp>
    </p:spTree>
    <p:extLst>
      <p:ext uri="{BB962C8B-B14F-4D97-AF65-F5344CB8AC3E}">
        <p14:creationId xmlns:p14="http://schemas.microsoft.com/office/powerpoint/2010/main" val="2344183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1088</TotalTime>
  <Words>316</Words>
  <Application>Microsoft Office PowerPoint</Application>
  <PresentationFormat>화면 슬라이드 쇼(4:3)</PresentationFormat>
  <Paragraphs>34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HY견고딕</vt:lpstr>
      <vt:lpstr>돋움</vt:lpstr>
      <vt:lpstr>Arial</vt:lpstr>
      <vt:lpstr>Arial Black</vt:lpstr>
      <vt:lpstr>Wingdings</vt:lpstr>
      <vt:lpstr>필수</vt:lpstr>
      <vt:lpstr>5-5. Global warming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jyuhome</cp:lastModifiedBy>
  <cp:revision>78</cp:revision>
  <dcterms:created xsi:type="dcterms:W3CDTF">2013-09-03T00:41:18Z</dcterms:created>
  <dcterms:modified xsi:type="dcterms:W3CDTF">2014-06-08T11:55:59Z</dcterms:modified>
</cp:coreProperties>
</file>